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65" r:id="rId3"/>
    <p:sldId id="261" r:id="rId4"/>
    <p:sldId id="262" r:id="rId5"/>
    <p:sldId id="263" r:id="rId6"/>
    <p:sldId id="266" r:id="rId7"/>
    <p:sldId id="267" r:id="rId8"/>
    <p:sldId id="268" r:id="rId9"/>
    <p:sldId id="260" r:id="rId10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ime Danus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83" d="100"/>
          <a:sy n="83" d="100"/>
        </p:scale>
        <p:origin x="1435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5FCF3-8617-456F-A5A3-79FCBB36F6DE}" type="datetimeFigureOut">
              <a:rPr lang="es-CL" smtClean="0"/>
              <a:t>01-04-2022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B4D5-7A22-465F-9487-2E960B5B63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03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B4D5-7A22-465F-9487-2E960B5B633A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22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B4D5-7A22-465F-9487-2E960B5B633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6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C6D7FD-1187-40FE-ADA3-5791C26BD50E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58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8414E27-1844-40DF-8ECA-D2E7482A1C36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24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B89AE7-8F6F-4403-A4E7-10025C8C174F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24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EC7C-0762-454C-8E96-E312D9E595FB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59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64E0-911F-47E7-8EA4-D4FD8A5D75A8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505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EE0B-7254-4573-91AB-5FBA7C68C6E9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341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8B57-2FC3-43ED-8BCF-A5F1BB9A38F4}" type="datetime1">
              <a:rPr lang="es-CL" smtClean="0"/>
              <a:t>01-04-2022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83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74FF8-1C71-4753-BB1F-25102F2DDA54}" type="datetime1">
              <a:rPr lang="es-CL" smtClean="0"/>
              <a:t>01-04-2022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4895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923E-BA8A-4A40-9260-F0215EA68060}" type="datetime1">
              <a:rPr lang="es-CL" smtClean="0"/>
              <a:t>01-04-2022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07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5F3A-DB03-4ED2-82AA-A53CF56D4C33}" type="datetime1">
              <a:rPr lang="es-CL" smtClean="0"/>
              <a:t>01-04-2022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8431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75AD-EE8A-4981-A553-CA26FB14B7AC}" type="datetime1">
              <a:rPr lang="es-CL" smtClean="0"/>
              <a:t>01-04-2022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702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A0E584-B54B-4273-8C87-85B5CDCD1AAB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5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9A1D-7E3A-4270-8BA4-CE893E8AEE2E}" type="datetime1">
              <a:rPr lang="es-CL" smtClean="0"/>
              <a:t>01-04-2022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820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CAF9-2653-4986-B985-03698056DE4F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852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2D95-E481-4F0F-9078-A1B265B24DB0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9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D8B53C-8F2E-47C9-903F-8FE6FFFB0074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68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F79EBB-8912-4528-A4A0-61B8AD48B104}" type="datetime1">
              <a:rPr lang="es-CL" smtClean="0"/>
              <a:t>01-04-2022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89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7EFD88E-9877-42C3-8FB4-BFC130A231B7}" type="datetime1">
              <a:rPr lang="es-CL" smtClean="0"/>
              <a:t>01-04-2022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365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9AC8B8-BC94-4B99-8E44-5213B510612F}" type="datetime1">
              <a:rPr lang="es-CL" smtClean="0"/>
              <a:t>01-04-2022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0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F2801A-F909-4515-8112-D0909753D5CC}" type="datetime1">
              <a:rPr lang="es-CL" smtClean="0"/>
              <a:t>01-04-2022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841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BD392D-E867-4584-B710-7657B25F28B7}" type="datetime1">
              <a:rPr lang="es-CL" smtClean="0"/>
              <a:t>01-04-2022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9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CAA08-84C1-4E96-845D-F925196924D8}" type="datetime1">
              <a:rPr lang="es-CL" smtClean="0"/>
              <a:t>01-04-2022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7AE651-2844-4D72-B284-04D10BEB9D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473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2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EA57-4B5D-4E79-81EB-59032D5861DA}" type="datetime1">
              <a:rPr lang="es-CL" smtClean="0"/>
              <a:t>01-04-2022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7417-73BE-45B6-93FA-6E286B6C80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845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2137" y="44787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Código </a:t>
            </a:r>
            <a:r>
              <a:rPr lang="es-CL" sz="2800" dirty="0" smtClean="0"/>
              <a:t>de </a:t>
            </a:r>
            <a:r>
              <a:rPr lang="es-CL" sz="2800" dirty="0" smtClean="0"/>
              <a:t>Ética - Marzo 2022</a:t>
            </a:r>
            <a:endParaRPr lang="es-CL" sz="2800" dirty="0" smtClean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1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486" y="5535918"/>
            <a:ext cx="2258205" cy="10029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7"/>
            <a:ext cx="9161335" cy="44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9345" y="863644"/>
            <a:ext cx="8464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12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s-CL" sz="1600" i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Ser un modelo educativo de calidad en la formación de niños y jóvenes, inspirado en los principios de la Cámara Chilena de la Construcción”</a:t>
            </a:r>
            <a:endParaRPr lang="es-CL" sz="16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_tradnl" sz="1200" b="1" u="sng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L" sz="1400" u="sng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CL" sz="1200" b="1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s-CL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08230" y="3865427"/>
            <a:ext cx="867610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76225" algn="l"/>
              </a:tabLst>
            </a:pPr>
            <a:r>
              <a:rPr lang="es-CL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CL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_tradnl" sz="1400" b="1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Una “Formación para la Vida”</a:t>
            </a:r>
            <a:r>
              <a:rPr lang="es-ES_tradnl" sz="1400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centrada en la apropiación de los valores contenidos en el Proyecto Corporativo; en el desarrollo de una armónica convivencia escolar y en una forma de vida en equilibrio tanto físico, intelectual y espiritual. </a:t>
            </a:r>
            <a:endParaRPr lang="es-CL" sz="1400" dirty="0" smtClean="0">
              <a:effectLst/>
            </a:endParaRPr>
          </a:p>
          <a:p>
            <a:pPr marL="457200" algn="just"/>
            <a:r>
              <a:rPr lang="es-ES_tradnl" sz="1400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CL" sz="1400" dirty="0" smtClean="0">
              <a:effectLst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276225" algn="l"/>
              </a:tabLst>
            </a:pPr>
            <a:r>
              <a:rPr lang="es-ES_tradnl" sz="1400" b="1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Una “Formación General”</a:t>
            </a:r>
            <a:r>
              <a:rPr lang="es-ES_tradnl" sz="1400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que privilegie el razonamiento y la creatividad, con énfasis en el manejo del lenguaje, la comunicación y el pensamiento lógico matemático y que se ocupe también del desarrollo científico, físico y artístico de la persona.</a:t>
            </a:r>
            <a:endParaRPr lang="es-CL" sz="1400" dirty="0" smtClean="0">
              <a:effectLst/>
            </a:endParaRPr>
          </a:p>
          <a:p>
            <a:pPr marL="457200" algn="just"/>
            <a:r>
              <a:rPr lang="es-CL" sz="1400" dirty="0" smtClean="0">
                <a:effectLst/>
                <a:latin typeface="Calibri" panose="020F0502020204030204" pitchFamily="34" charset="0"/>
              </a:rPr>
              <a:t> </a:t>
            </a:r>
            <a:endParaRPr lang="es-CL" sz="1400" dirty="0" smtClean="0">
              <a:effectLst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276225" algn="l"/>
              </a:tabLst>
            </a:pPr>
            <a:r>
              <a:rPr lang="es-ES_tradnl" sz="1400" b="1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Una “Formación Técnico Profesional”</a:t>
            </a:r>
            <a:r>
              <a:rPr lang="es-ES_tradnl" sz="1400" dirty="0" smtClean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que fortalezca aprendizajes significativos que  permitan desarrollar competencias requeridas, tanto para desarrollarse en la vida laboral como para continuar perfeccionándose y superándose permanentemente.</a:t>
            </a:r>
            <a:endParaRPr lang="es-CL" sz="1400" dirty="0"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72557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ES_tradnl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-25718" y="257647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L" sz="16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“Entregar una educación integral de calidad, con sólidos valores éticos, espirituales, morales y humanos; para que nuestros estudiantes sean un aporte transformador en el desarrollo de sus familias, de las empresas y del país”.</a:t>
            </a:r>
            <a:endParaRPr lang="es-CL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839" y="2207147"/>
            <a:ext cx="91439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NUESTRA MISIÓN</a:t>
            </a:r>
            <a:endParaRPr lang="es-CL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3472489"/>
            <a:ext cx="91439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6225" algn="l"/>
              </a:tabLst>
            </a:pPr>
            <a:r>
              <a:rPr lang="es-CL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NUESTRO SELLO EDUCATIVO</a:t>
            </a:r>
            <a:endParaRPr lang="es-CL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74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86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0122" y="740524"/>
            <a:ext cx="876375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Los integrantes de la Institución deberán</a:t>
            </a:r>
            <a:r>
              <a:rPr lang="es-CL" sz="1400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just"/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Garantizar 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 dignidad  y respeto a todos los miembros brindándoles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trato justo, cordial y equitativo; orientado por un espíritu de servicio y compromiso social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rechazando cualquier manifestación que implique denigrar o menoscabar esa condición. Toda forma de discriminación arbitraria por razones de sexo, raza, edad, color, origen, creencias u orientación sexual se considerará ofensiva.</a:t>
            </a: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Garantizar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oportunidades de empleo sin distinciones arbitrarias, sea cual fuere el estrato social, religión, nacionalidad, sexo, edad o discapacidad, sin perjuicio de las exigencias de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competencias y méritos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necesarias para el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cargo. No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estará permitida la contratación de familiares hasta el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tercer grado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de parentesco por consanguinidad o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afinidad,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en la misma unidad y en el cual haya un grado de subordinación o línea directa de hasta dos grados.</a:t>
            </a: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Dar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fiel cumplimiento a las obligaciones estipuladas en el contrato, realizando su trabajo con calidad,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eficacia, eficiencias y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responsabilidad, tomando las decisiones relativas a su cargo o actividad de acuerdo a la ley, a la normativa vigente y a los principios y valores,  salvaguardando el prestigio personal e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institucional.</a:t>
            </a: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Velar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por el uso apropiado y efectivo de la información, protegiendo y guardando reserva de la obtenida de manera  confidencial, ya sea formal o informalmente, de acuerdo a los roles y funciones de su competencia, más allá del tiempo de servicio en la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institución.</a:t>
            </a: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Actuar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de forma veraz, honesta y  comprometida en el cumplimiento de las funciones y responsabilidades que le son  asignadas, de tal forma, que sean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personas dignas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de confianza tanto en sus actuaciones internas como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externas.</a:t>
            </a: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/>
              <a:tabLst>
                <a:tab pos="271463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Generar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un ambiente laboral y escolar exento de drogas, alcohol y tabaco,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pudiendo presentarse bajo la influencia del alcohol o drogas al lugar de trabajo o de estudio. </a:t>
            </a:r>
            <a:endParaRPr lang="es-CL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defTabSz="533400">
              <a:tabLst>
                <a:tab pos="271463" algn="l"/>
              </a:tabLst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144855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Código </a:t>
            </a:r>
            <a:r>
              <a:rPr lang="es-CL" sz="2000" dirty="0" smtClean="0"/>
              <a:t>de Ética</a:t>
            </a:r>
            <a:endParaRPr lang="es-CL" sz="2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4855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662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08642" y="689820"/>
            <a:ext cx="89210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533400">
              <a:buFont typeface="+mj-lt"/>
              <a:buAutoNum type="arabicPeriod" startAt="7"/>
            </a:pPr>
            <a:r>
              <a:rPr lang="es-CL" sz="1400" dirty="0" smtClean="0">
                <a:latin typeface="Calibri" panose="020F0502020204030204" pitchFamily="34" charset="0"/>
              </a:rPr>
              <a:t>Generar </a:t>
            </a:r>
            <a:r>
              <a:rPr lang="es-CL" sz="1400" dirty="0">
                <a:latin typeface="Calibri" panose="020F0502020204030204" pitchFamily="34" charset="0"/>
              </a:rPr>
              <a:t>un ambiente de convivencia positivo, </a:t>
            </a:r>
            <a:r>
              <a:rPr lang="es-CL" sz="1400" dirty="0" smtClean="0">
                <a:latin typeface="Calibri" panose="020F0502020204030204" pitchFamily="34" charset="0"/>
              </a:rPr>
              <a:t>sin ofensas a la moral y sin violencia ni agresiones físicas o verbales, </a:t>
            </a:r>
            <a:r>
              <a:rPr lang="es-CL" sz="1400" dirty="0">
                <a:latin typeface="Calibri" panose="020F0502020204030204" pitchFamily="34" charset="0"/>
              </a:rPr>
              <a:t>donde las </a:t>
            </a:r>
            <a:r>
              <a:rPr lang="es-CL" sz="1400" dirty="0" smtClean="0">
                <a:latin typeface="Calibri" panose="020F0502020204030204" pitchFamily="34" charset="0"/>
              </a:rPr>
              <a:t>personas  no realizan actos que afecten a la disciplina, la tranquilidad laboral o daño </a:t>
            </a:r>
            <a:r>
              <a:rPr lang="es-CL" sz="1400" dirty="0">
                <a:latin typeface="Calibri" panose="020F0502020204030204" pitchFamily="34" charset="0"/>
              </a:rPr>
              <a:t>a miembros de la Institución</a:t>
            </a:r>
            <a:r>
              <a:rPr lang="es-CL" sz="1400" dirty="0" smtClean="0">
                <a:latin typeface="Calibri" panose="020F0502020204030204" pitchFamily="34" charset="0"/>
              </a:rPr>
              <a:t>; </a:t>
            </a:r>
            <a:r>
              <a:rPr lang="es-CL" sz="1400" dirty="0">
                <a:latin typeface="Calibri" panose="020F0502020204030204" pitchFamily="34" charset="0"/>
              </a:rPr>
              <a:t>daños a bienes </a:t>
            </a:r>
            <a:r>
              <a:rPr lang="es-CL" sz="1400" dirty="0" smtClean="0">
                <a:latin typeface="Calibri" panose="020F0502020204030204" pitchFamily="34" charset="0"/>
              </a:rPr>
              <a:t>y sabotaje</a:t>
            </a:r>
            <a:r>
              <a:rPr lang="es-CL" sz="1400" dirty="0">
                <a:latin typeface="Calibri" panose="020F0502020204030204" pitchFamily="34" charset="0"/>
              </a:rPr>
              <a:t>, portar material u objetos que supongan amenazas para los demás, paralizar </a:t>
            </a:r>
            <a:r>
              <a:rPr lang="es-CL" sz="1400" dirty="0" smtClean="0">
                <a:latin typeface="Calibri" panose="020F0502020204030204" pitchFamily="34" charset="0"/>
              </a:rPr>
              <a:t>ilegalmente </a:t>
            </a:r>
            <a:r>
              <a:rPr lang="es-CL" sz="1400" dirty="0">
                <a:latin typeface="Calibri" panose="020F0502020204030204" pitchFamily="34" charset="0"/>
              </a:rPr>
              <a:t>o mediante la fuerza, obligar o impedir a los demás desarrollar sus </a:t>
            </a:r>
            <a:r>
              <a:rPr lang="es-CL" sz="1400" dirty="0" smtClean="0">
                <a:latin typeface="Calibri" panose="020F0502020204030204" pitchFamily="34" charset="0"/>
              </a:rPr>
              <a:t>actividades.</a:t>
            </a:r>
          </a:p>
          <a:p>
            <a:pPr marL="342900" indent="-342900" algn="just" defTabSz="533400">
              <a:buFont typeface="+mj-lt"/>
              <a:buAutoNum type="arabicPeriod" startAt="7"/>
            </a:pPr>
            <a:endParaRPr lang="es-CL" sz="1400" dirty="0"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 startAt="7"/>
            </a:pPr>
            <a:r>
              <a:rPr lang="es-CL" sz="1400" dirty="0" smtClean="0">
                <a:latin typeface="Calibri" panose="020F0502020204030204" pitchFamily="34" charset="0"/>
              </a:rPr>
              <a:t>Serán incompatibles las relaciones sentimentales con compañeros de trabajo</a:t>
            </a:r>
            <a:r>
              <a:rPr lang="es-CL" sz="1400" dirty="0">
                <a:latin typeface="Calibri" panose="020F0502020204030204" pitchFamily="34" charset="0"/>
              </a:rPr>
              <a:t>, </a:t>
            </a:r>
            <a:r>
              <a:rPr lang="es-CL" sz="1400" dirty="0" smtClean="0">
                <a:latin typeface="Calibri" panose="020F0502020204030204" pitchFamily="34" charset="0"/>
              </a:rPr>
              <a:t>cuando estén </a:t>
            </a:r>
            <a:r>
              <a:rPr lang="es-CL" sz="1400" dirty="0">
                <a:latin typeface="Calibri" panose="020F0502020204030204" pitchFamily="34" charset="0"/>
              </a:rPr>
              <a:t>en una misma área o </a:t>
            </a:r>
            <a:r>
              <a:rPr lang="es-CL" sz="1400" dirty="0" smtClean="0">
                <a:latin typeface="Calibri" panose="020F0502020204030204" pitchFamily="34" charset="0"/>
              </a:rPr>
              <a:t>exista  dependencia o subordinación entre ellos, como también las expresiones amorosas en los recintos laborales. </a:t>
            </a:r>
            <a:endParaRPr lang="es-CL" sz="1400" dirty="0"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 startAt="7"/>
            </a:pPr>
            <a:endParaRPr lang="es-CL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 startAt="7"/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Ejercer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la autoridad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necesaria, </a:t>
            </a:r>
            <a:r>
              <a:rPr lang="es-CL" sz="1400" dirty="0" smtClean="0">
                <a:latin typeface="Calibri" panose="020F0502020204030204" pitchFamily="34" charset="0"/>
              </a:rPr>
              <a:t>prudentemente,  </a:t>
            </a:r>
            <a:r>
              <a:rPr lang="es-CL" sz="1400" dirty="0">
                <a:latin typeface="Calibri" panose="020F0502020204030204" pitchFamily="34" charset="0"/>
              </a:rPr>
              <a:t>para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cumplir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 forma adecuada las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responsabilidades, autoridad que deberá enmarcarse siempre en la consideración, respeto y dignidad de las personas, quedando prohibido el  maltrato o abuso de autoridad.</a:t>
            </a:r>
          </a:p>
          <a:p>
            <a:pPr marL="342900" indent="-342900" algn="just" defTabSz="533400">
              <a:buFont typeface="+mj-lt"/>
              <a:buAutoNum type="arabicPeriod" startAt="7"/>
              <a:tabLst>
                <a:tab pos="271463" algn="l"/>
              </a:tabLst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 startAt="7"/>
              <a:tabLst>
                <a:tab pos="271463" algn="l"/>
              </a:tabLst>
            </a:pP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Garantizar que todos sus miembros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sean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respetados y valorados, por lo que ninguno de ellos deberá ser objeto de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ilícitos de connotación sexual (acoso,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estupro, abuso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y/o violación), laboral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o estudiantil, que genere un ambiente hostil e  impida el apropiado desarrollo personal de los miembros de la I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nstitución.  Durante cualquier proceso  administrativo se deberá  mantener reserva y proteger los datos personales de las personas afectadas y proceder de acuerdo a los procedimientos establecidos para tales efectos y acorde con la legislación vigente.</a:t>
            </a:r>
          </a:p>
          <a:p>
            <a:pPr marL="342900" indent="-342900" algn="just" defTabSz="533400">
              <a:buFont typeface="+mj-lt"/>
              <a:buAutoNum type="arabicPeriod" startAt="7"/>
              <a:tabLst>
                <a:tab pos="271463" algn="l"/>
              </a:tabLst>
            </a:pPr>
            <a:endParaRPr lang="es-CL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 startAt="7"/>
              <a:tabLst>
                <a:tab pos="271463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Emplear l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os recursos y bienes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sólo para fines educativos y de administración, con criterios de austeridad y responsabilidad, ateniéndose siempre a las  leyes,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normas,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procedimientos y  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reglamentos  internos que estén determinados para cada caso.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 corresponde usar los bienes para fines que redunden en un beneficio personal o en el detrimento de la Institución. </a:t>
            </a:r>
          </a:p>
          <a:p>
            <a:pPr marL="342900" indent="-342900" algn="just" defTabSz="533400">
              <a:buFont typeface="+mj-lt"/>
              <a:buAutoNum type="arabicPeriod" startAt="7"/>
              <a:tabLst>
                <a:tab pos="271463" algn="l"/>
              </a:tabLst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 defTabSz="533400">
              <a:buFont typeface="+mj-lt"/>
              <a:buAutoNum type="arabicPeriod" startAt="7"/>
              <a:tabLst>
                <a:tab pos="271463" algn="l"/>
              </a:tabLst>
            </a:pP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Dedicar el tiempo laboral a actividades que se relacionen con la función que se desempeña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Las a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ctividades personales,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de cualquier índole, en las que 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participe fuera de su trabajo, no deberán estar en conflicto con la responsabilidad contraída con la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Institución.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485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144855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Código </a:t>
            </a:r>
            <a:r>
              <a:rPr lang="es-CL" sz="2000" dirty="0" smtClean="0"/>
              <a:t>de Ética</a:t>
            </a:r>
            <a:endParaRPr lang="es-CL" sz="2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476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5596" y="881782"/>
            <a:ext cx="877280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533400">
              <a:buAutoNum type="arabicPeriod" startAt="11"/>
              <a:tabLst>
                <a:tab pos="271463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Utilizar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la tecnología de comunicaciones electrónicas de forma responsable y profesional, se descarta, por tanto,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cualquier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uso no destinado a los fines atingentes a su función, como tampoco está permitido el ingreso a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páginas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que se encuentran prohibidas o  saltarse los controles de flujo de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navegación.</a:t>
            </a:r>
          </a:p>
          <a:p>
            <a:pPr marL="342900" lvl="0" indent="-342900" algn="just" defTabSz="533400">
              <a:buAutoNum type="arabicPeriod" startAt="11"/>
              <a:tabLst>
                <a:tab pos="271463" algn="l"/>
              </a:tabLst>
            </a:pPr>
            <a:endParaRPr lang="es-CL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 defTabSz="533400">
              <a:buAutoNum type="arabicPeriod" startAt="12"/>
              <a:tabLst>
                <a:tab pos="271463" algn="l"/>
              </a:tabLst>
            </a:pPr>
            <a:r>
              <a:rPr lang="es-CL" sz="140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Proteger </a:t>
            </a:r>
            <a:r>
              <a:rPr lang="es-CL" sz="140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y proporcionar el </a:t>
            </a:r>
            <a:r>
              <a:rPr lang="es-CL" sz="140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acceso transparente a   toda aquella información relevante contenida en documentos financieros, contables y académicos, ya que constituyen un elemento importante de administración y deben reflejar en forma exacta el resultado de las operaciones institucionales de manera veraz, oportuna y completa. </a:t>
            </a: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 defTabSz="533400">
              <a:buAutoNum type="arabicPeriod" startAt="12"/>
              <a:tabLst>
                <a:tab pos="271463" algn="l"/>
              </a:tabLst>
            </a:pPr>
            <a:endParaRPr lang="es-CL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 defTabSz="533400">
              <a:buAutoNum type="arabicPeriod" startAt="12"/>
              <a:tabLst>
                <a:tab pos="271463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Abstenerse de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aceptar dividendos, intereses, condiciones, salarios o cualquier tipo de pago o ventaja, de   estudiantes, proveedores, contratistas, padres de familia o de cualquier empresa o persona con las que la institución tenga relaciones de negocios o educacionales. No esta permitido que la institución o quienes tomen decisiones en su representación, realicen operaciones comerciales a nombre de ella, con empresas donde trabajen o tengan intereses financieros familiares o personas allegadas de colaboradores, hasta segundo grado de consanguineidad, ya sea dueño, controle o dirija parte de un negocio  con que se tenga tratos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comerciales.</a:t>
            </a:r>
          </a:p>
          <a:p>
            <a:pPr marL="342900" lvl="0" indent="-342900" algn="just" defTabSz="533400">
              <a:buAutoNum type="arabicPeriod" startAt="12"/>
              <a:tabLst>
                <a:tab pos="271463" algn="l"/>
              </a:tabLst>
            </a:pPr>
            <a:endParaRPr lang="es-CL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 defTabSz="533400">
              <a:buAutoNum type="arabicPeriod" startAt="12"/>
              <a:tabLst>
                <a:tab pos="271463" algn="l"/>
              </a:tabLst>
            </a:pP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Abstenerse de aceptar para sí, ni solicitar u ofrecer en razón de sus cargos, regalos, invitaciones o beneficios. Se exceptúan los donativos oficiales y protocolares y aquellos que autoriza la costumbre como manifestaciones de cortesía, celebraciones oficiales y buena educación. </a:t>
            </a:r>
            <a:endParaRPr lang="es-CL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 defTabSz="533400">
              <a:buAutoNum type="arabicPeriod" startAt="12"/>
              <a:tabLst>
                <a:tab pos="271463" algn="l"/>
              </a:tabLst>
            </a:pPr>
            <a:endParaRPr lang="es-CL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 defTabSz="533400">
              <a:buAutoNum type="arabicPeriod" startAt="12"/>
              <a:tabLst>
                <a:tab pos="271463" algn="l"/>
              </a:tabLst>
            </a:pP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Promover que la interacción comercial con proveedores sea legítima, legal y eficaz. La adquisición de bienes o servicios deberá garantizar la igualdad de oportunidades de los proveedores, el libre acceso a la información y la competencia a través de licitaciones públicas o privadas, cuando el caso lo amerite. Las decisiones sobre compra o contratación se ajustarán a criterios objetivos establecidos en las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normas y procedimientos  existentes para éstos efectos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/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Código </a:t>
            </a:r>
            <a:r>
              <a:rPr lang="es-CL" sz="2000" dirty="0" smtClean="0"/>
              <a:t>de Ética</a:t>
            </a:r>
            <a:endParaRPr lang="es-CL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38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4444" y="1065197"/>
            <a:ext cx="86551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361950">
              <a:buAutoNum type="arabicPeriod" startAt="16"/>
              <a:tabLst>
                <a:tab pos="361950" algn="l"/>
              </a:tabLst>
            </a:pP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Brindar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una imagen pública que refleje el prestigio y desempeño académico, cautelando que los únicos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autorizados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para hablar a nombre de la institución sean los representantes legales y los Directores de los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establecimientos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. Los miembros de la Institución que emitan públicamente opiniones deberán hacer mención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expresa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, que se refieren a su particular punto de vista, de igual modo, las actuaciones privadas de miembros de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la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Institución que afecten de manera negativa la imagen, se considerará para los efectos de este Código como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conductas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reñidas con la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ética.</a:t>
            </a:r>
          </a:p>
          <a:p>
            <a:pPr marL="342900" lvl="0" indent="-342900" algn="just" defTabSz="361950">
              <a:buAutoNum type="arabicPeriod" startAt="16"/>
              <a:tabLst>
                <a:tab pos="361950" algn="l"/>
              </a:tabLst>
            </a:pPr>
            <a:endParaRPr lang="es-CL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algn="just" defTabSz="361950">
              <a:buAutoNum type="arabicPeriod" startAt="16"/>
              <a:tabLst>
                <a:tab pos="361950" algn="l"/>
              </a:tabLst>
            </a:pP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Respetar los derechos de sus trabajadores, la legislación laboral vigente, los contratos y convenios colectivos e individuales de trabajo. Además procurará entregar a sus trabajadores remuneraciones justas y equitativas, en retribución al trabajo realizado, resguardando el equilibrio financiero de la Institución. </a:t>
            </a:r>
          </a:p>
          <a:p>
            <a:pPr marL="342900" indent="-342900">
              <a:buFont typeface="+mj-lt"/>
              <a:buAutoNum type="arabicPeriod" startAt="18"/>
            </a:pP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Dar cumplimiento a las disposiciones legales y reglamentarias de protección ambiental,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asumiendo 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 compromiso con el desarrollo sustentable y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el  cuidado del medio ambiente.</a:t>
            </a:r>
          </a:p>
          <a:p>
            <a:pPr marL="342900" indent="-342900">
              <a:buFont typeface="+mj-lt"/>
              <a:buAutoNum type="arabicPeriod" startAt="18"/>
            </a:pPr>
            <a:endParaRPr lang="es-CL" sz="14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 startAt="18"/>
            </a:pP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Abstenerse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de 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cualquier conducta ilícita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 actos 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que puedan constituir delito y que den lugar a la imputación penal a la Institución  bajo la Ley N° 20.393, por actos cometidos por ejecutivos, directivos o representantes, quienes realicen actividades de administración o supervisión y cualquier colaborador interno o externo que representen a la Instituci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ón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Asimismo, se incluyen las personas naturales que estén bajo la dirección y supervisión directa de alguno de los mencionados anteriormente y en general todo colaborador.  </a:t>
            </a:r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Actos tales como: l</a:t>
            </a:r>
            <a:r>
              <a:rPr lang="es-CL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avado de activos, artículo</a:t>
            </a:r>
            <a:r>
              <a:rPr lang="es-CL" sz="1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27, Ley N° 19.913; financiamiento del terrorismo, artículo octavo, Ley N°18.314; cohecho a funcionario público nacional, artículo250 del Código Penal; cohecho a funcionario público extranjero, artículo 251 del Código Penal y la receptación, artículo 456, bis, A del Código Penal.</a:t>
            </a:r>
            <a:endParaRPr lang="es-CL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Código </a:t>
            </a:r>
            <a:r>
              <a:rPr lang="es-CL" sz="2000" smtClean="0"/>
              <a:t>de Ética</a:t>
            </a:r>
            <a:endParaRPr lang="es-CL" sz="20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267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Código de Conducta</a:t>
            </a:r>
            <a:endParaRPr lang="es-CL" sz="2000" dirty="0"/>
          </a:p>
        </p:txBody>
      </p:sp>
      <p:sp>
        <p:nvSpPr>
          <p:cNvPr id="4" name="Rectángulo 3"/>
          <p:cNvSpPr/>
          <p:nvPr/>
        </p:nvSpPr>
        <p:spPr>
          <a:xfrm>
            <a:off x="362138" y="1178759"/>
            <a:ext cx="85645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Incumplimiento del Código de Conducta</a:t>
            </a:r>
          </a:p>
          <a:p>
            <a:pPr lvl="0" algn="just"/>
            <a:endParaRPr lang="es-CL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just"/>
            <a:r>
              <a:rPr lang="es-CL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 incumplimiento del presente Código originará </a:t>
            </a:r>
            <a:r>
              <a:rPr lang="es-CL" sz="1400" dirty="0">
                <a:solidFill>
                  <a:srgbClr val="000000"/>
                </a:solidFill>
                <a:latin typeface="Calibri" panose="020F0502020204030204" pitchFamily="34" charset="0"/>
              </a:rPr>
              <a:t>la aplicación de las sanciones previstas en el Reglamento Interno de Orden, Higiene y Seguridad o en el Reglamento de Convivencia Escolar y las demás que contemplen los contratos en el caso de los prestadores, sin perjuicio del ejercicio de las acciones legales que correspondan.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1603" y="2819111"/>
            <a:ext cx="87456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/>
              <a:t>Sujeción al Código de Conducta</a:t>
            </a:r>
          </a:p>
          <a:p>
            <a:endParaRPr lang="es-CL" sz="1400" dirty="0" smtClean="0"/>
          </a:p>
          <a:p>
            <a:r>
              <a:rPr lang="es-CL" sz="1400" dirty="0" smtClean="0"/>
              <a:t>Los miembros de la Institución deberán manifestar por escrito estar en conocimiento del presente Código, declarando que comprenden la importancia , las reglas en el contenidas, su obligatoriedad</a:t>
            </a:r>
            <a:r>
              <a:rPr lang="es-CL" dirty="0"/>
              <a:t> </a:t>
            </a:r>
            <a:r>
              <a:rPr lang="es-CL" sz="1400" dirty="0" smtClean="0"/>
              <a:t>y que contribuye a crear un mejor ambiente para desarrollarse  como persona y profesional.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417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50" y="170405"/>
            <a:ext cx="6498899" cy="65171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2924269"/>
            <a:ext cx="905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MUCHAS GRACIAS</a:t>
            </a:r>
            <a:endParaRPr lang="es-CL" sz="2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7417-73BE-45B6-93FA-6E286B6C80D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08876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902</Words>
  <Application>Microsoft Office PowerPoint</Application>
  <PresentationFormat>Presentación en pantalla (4:3)</PresentationFormat>
  <Paragraphs>76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Wingdings</vt:lpstr>
      <vt:lpstr>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Rsprovera</cp:lastModifiedBy>
  <cp:revision>74</cp:revision>
  <cp:lastPrinted>2018-04-27T17:49:15Z</cp:lastPrinted>
  <dcterms:created xsi:type="dcterms:W3CDTF">2018-04-26T13:22:16Z</dcterms:created>
  <dcterms:modified xsi:type="dcterms:W3CDTF">2022-04-01T14:07:41Z</dcterms:modified>
</cp:coreProperties>
</file>